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56" r:id="rId3"/>
    <p:sldId id="258" r:id="rId4"/>
    <p:sldId id="259" r:id="rId5"/>
    <p:sldId id="257" r:id="rId6"/>
    <p:sldId id="263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標題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22" name="副標題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20" name="頁尾版面配置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橢圓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0" name="矩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橢圓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橢圓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6" name="矩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9" name="流程圖: 程序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流程圖: 程序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標題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22" name="副標題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20" name="頁尾版面配置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橢圓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0" name="矩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橢圓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橢圓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6" name="矩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9" name="流程圖: 程序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流程圖: 程序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形圖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橢圓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甜甜圈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標題版面配置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文字版面配置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24" name="日期版面配置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5" name="矩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形圖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橢圓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甜甜圈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標題版面配置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文字版面配置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24" name="日期版面配置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F0C72BD-5D10-43EB-9213-A5A235D0B38B}" type="datetimeFigureOut">
              <a:rPr lang="zh-TW" altLang="en-US" smtClean="0"/>
              <a:pPr/>
              <a:t>2012/12/2</a:t>
            </a:fld>
            <a:endParaRPr lang="zh-TW" altLang="en-US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7677757-AAAA-4625-9A21-381DE6E8E0A0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5" name="矩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428728" y="1785926"/>
            <a:ext cx="7406640" cy="1472184"/>
          </a:xfrm>
        </p:spPr>
        <p:txBody>
          <a:bodyPr/>
          <a:lstStyle/>
          <a:p>
            <a:r>
              <a:rPr lang="zh-TW" altLang="en-US" dirty="0" smtClean="0"/>
              <a:t>從人權出發的正向管教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28728" y="3786190"/>
            <a:ext cx="7406640" cy="1752600"/>
          </a:xfrm>
        </p:spPr>
        <p:txBody>
          <a:bodyPr/>
          <a:lstStyle/>
          <a:p>
            <a:r>
              <a:rPr lang="zh-TW" altLang="en-US" dirty="0" smtClean="0"/>
              <a:t>輔導員黃貞錦</a:t>
            </a:r>
            <a:endParaRPr lang="zh-TW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sz="4400" dirty="0" smtClean="0">
                <a:latin typeface="標楷體" pitchFamily="65" charset="-120"/>
                <a:ea typeface="標楷體" pitchFamily="65" charset="-120"/>
              </a:rPr>
              <a:t>上課之前</a:t>
            </a:r>
            <a:r>
              <a:rPr lang="en-US" altLang="zh-TW" sz="4400" dirty="0" smtClean="0">
                <a:latin typeface="標楷體" pitchFamily="65" charset="-120"/>
                <a:ea typeface="標楷體" pitchFamily="65" charset="-120"/>
              </a:rPr>
              <a:t>~~~~</a:t>
            </a:r>
            <a:endParaRPr lang="zh-TW" altLang="en-US" sz="4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00100" y="1285860"/>
            <a:ext cx="7498080" cy="4800600"/>
          </a:xfrm>
        </p:spPr>
        <p:txBody>
          <a:bodyPr>
            <a:normAutofit/>
          </a:bodyPr>
          <a:lstStyle/>
          <a:p>
            <a:r>
              <a:rPr lang="zh-TW" altLang="en-US" sz="36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現在的小孩很愛慕虛榮，不懂禮貌，藐視權威，對長輩不尊重，連在宗教場所還愛講話。現在的小孩簡直是暴君一樣，在家不做事；長輩進入房間的時候不站起來；會和老師頂嘴；在團體面前話講得不停；不懂餐桌禮儀；看到好吃的東西就狼吞虎嚥；愛翹腳；還會欺壓老師。</a:t>
            </a:r>
            <a:endParaRPr lang="en-US" altLang="zh-TW" sz="3600" dirty="0" smtClean="0">
              <a:solidFill>
                <a:schemeClr val="tx2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標題 1"/>
          <p:cNvSpPr>
            <a:spLocks noGrp="1"/>
          </p:cNvSpPr>
          <p:nvPr>
            <p:ph type="title"/>
          </p:nvPr>
        </p:nvSpPr>
        <p:spPr>
          <a:xfrm>
            <a:off x="990600" y="285728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solidFill>
                  <a:schemeClr val="accent1">
                    <a:lumMod val="75000"/>
                  </a:schemeClr>
                </a:solidFill>
                <a:hlinkClick r:id="" action="ppaction://noaction"/>
              </a:rPr>
              <a:t>蘇格拉底</a:t>
            </a:r>
            <a:r>
              <a:rPr lang="zh-TW" altLang="en-US" dirty="0" smtClean="0"/>
              <a:t> </a:t>
            </a:r>
            <a:r>
              <a:rPr lang="en-US" altLang="zh-TW" dirty="0" smtClean="0"/>
              <a:t>(B.C.469-399)</a:t>
            </a:r>
            <a:endParaRPr lang="zh-TW" altLang="en-US" dirty="0" smtClean="0"/>
          </a:p>
        </p:txBody>
      </p:sp>
      <p:pic>
        <p:nvPicPr>
          <p:cNvPr id="2048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428860" y="1428736"/>
            <a:ext cx="3714763" cy="495840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標題 1"/>
          <p:cNvSpPr>
            <a:spLocks noGrp="1"/>
          </p:cNvSpPr>
          <p:nvPr>
            <p:ph type="title"/>
          </p:nvPr>
        </p:nvSpPr>
        <p:spPr>
          <a:xfrm>
            <a:off x="990600" y="285728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dirty="0" smtClean="0"/>
              <a:t>人權環境</a:t>
            </a:r>
            <a:r>
              <a:rPr lang="zh-TW" altLang="en-US" dirty="0" smtClean="0">
                <a:hlinkClick r:id="rId2" action="ppaction://hlinksldjump"/>
              </a:rPr>
              <a:t>指標</a:t>
            </a:r>
            <a:r>
              <a:rPr lang="zh-TW" altLang="en-US" dirty="0" smtClean="0"/>
              <a:t>之十大面向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90600" y="1214422"/>
            <a:ext cx="8153400" cy="4495800"/>
          </a:xfrm>
        </p:spPr>
        <p:txBody>
          <a:bodyPr>
            <a:noAutofit/>
          </a:bodyPr>
          <a:lstStyle/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zh-TW" altLang="zh-TW" sz="2800" dirty="0" smtClean="0"/>
              <a:t>一、</a:t>
            </a:r>
            <a:r>
              <a:rPr lang="zh-TW" altLang="zh-TW" sz="2800" b="1" dirty="0" smtClean="0"/>
              <a:t>校園安全環境的建構，</a:t>
            </a:r>
            <a:endParaRPr lang="en-US" altLang="zh-TW" sz="2800" b="1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zh-TW" altLang="zh-TW" sz="2800" b="1" dirty="0" smtClean="0"/>
              <a:t>二、校園人性氛圍的關注，</a:t>
            </a:r>
            <a:endParaRPr lang="en-US" altLang="zh-TW" sz="2800" b="1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zh-TW" altLang="zh-TW" sz="2800" b="1" dirty="0" smtClean="0"/>
              <a:t>三、學生學習權的維護，</a:t>
            </a:r>
            <a:endParaRPr lang="en-US" altLang="zh-TW" sz="2800" b="1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zh-TW" altLang="zh-TW" sz="2800" b="1" dirty="0" smtClean="0"/>
              <a:t>四、平等與公正的對待，</a:t>
            </a:r>
            <a:endParaRPr lang="en-US" altLang="zh-TW" sz="2800" b="1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zh-TW" altLang="zh-TW" sz="2800" b="1" dirty="0" smtClean="0"/>
              <a:t>五、權利的維護與申訴，</a:t>
            </a:r>
            <a:endParaRPr lang="en-US" altLang="zh-TW" sz="2800" b="1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zh-TW" altLang="zh-TW" sz="2800" b="1" dirty="0" smtClean="0"/>
              <a:t>六、多元與差異的珍視，</a:t>
            </a:r>
            <a:endParaRPr lang="en-US" altLang="zh-TW" sz="2800" b="1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zh-TW" altLang="zh-TW" sz="2800" b="1" dirty="0" smtClean="0"/>
              <a:t>七、民主的參與及學習，</a:t>
            </a:r>
            <a:endParaRPr lang="en-US" altLang="zh-TW" sz="2800" b="1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zh-TW" altLang="zh-TW" sz="2800" b="1" dirty="0" smtClean="0"/>
              <a:t>八、人權教育的實施，</a:t>
            </a:r>
            <a:endParaRPr lang="en-US" altLang="zh-TW" sz="2800" b="1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zh-TW" altLang="zh-TW" sz="2800" b="1" dirty="0" smtClean="0"/>
              <a:t>九、教師專業自主權的發展</a:t>
            </a:r>
            <a:endParaRPr lang="en-US" altLang="zh-TW" sz="2800" b="1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zh-TW" altLang="zh-TW" sz="2800" b="1" dirty="0" smtClean="0"/>
              <a:t>十、被愛與幸福的體驗</a:t>
            </a:r>
            <a:endParaRPr lang="zh-TW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想一想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點</a:t>
            </a:r>
            <a:endParaRPr lang="zh-TW" altLang="en-US" dirty="0"/>
          </a:p>
        </p:txBody>
      </p:sp>
      <p:pic>
        <p:nvPicPr>
          <p:cNvPr id="4" name="Picture 10" descr="01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90600" y="357166"/>
            <a:ext cx="8153400" cy="9906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處罰之「用」與「不用」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930248" y="1500174"/>
            <a:ext cx="8213752" cy="5000660"/>
          </a:xfrm>
        </p:spPr>
        <p:txBody>
          <a:bodyPr>
            <a:normAutofit fontScale="92500" lnSpcReduction="10000"/>
          </a:bodyPr>
          <a:lstStyle/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zh-TW" altLang="en-US" dirty="0" smtClean="0"/>
              <a:t>處罰之「過」與「不及」：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「寓教於禁」「愛的教育」</a:t>
            </a:r>
            <a:endParaRPr lang="en-US" altLang="zh-TW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zh-TW" altLang="zh-TW" u="sng" dirty="0" smtClean="0"/>
              <a:t>「寓教於禁」的無所不罰，不僅會造成的處罰的邊際遞減效用，更無助於學生的道德發展，甚至可能不公平</a:t>
            </a:r>
            <a:endParaRPr lang="en-US" altLang="zh-TW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zh-TW" altLang="zh-TW" u="sng" dirty="0" smtClean="0"/>
              <a:t>「愛的教育」的戒絕處罰，當學生行為造成侵害他人權益時，會使被害人覺得不公平，且會使加害人難以被社群接受</a:t>
            </a:r>
            <a:endParaRPr lang="en-US" altLang="zh-TW" u="sng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zh-TW" altLang="zh-TW" u="sng" dirty="0" smtClean="0"/>
              <a:t>若行為人僅涉及</a:t>
            </a:r>
            <a:r>
              <a:rPr lang="zh-TW" altLang="en-US" u="sng" dirty="0" smtClean="0"/>
              <a:t>「</a:t>
            </a:r>
            <a:r>
              <a:rPr lang="zh-TW" altLang="zh-TW" u="sng" dirty="0" smtClean="0"/>
              <a:t>倫理價值期待之未達成</a:t>
            </a:r>
            <a:r>
              <a:rPr lang="zh-TW" altLang="en-US" u="sng" dirty="0" smtClean="0"/>
              <a:t>」</a:t>
            </a:r>
            <a:r>
              <a:rPr lang="zh-TW" altLang="zh-TW" u="sng" dirty="0" smtClean="0"/>
              <a:t>，而未達到</a:t>
            </a:r>
            <a:r>
              <a:rPr lang="zh-TW" altLang="en-US" u="sng" dirty="0" smtClean="0"/>
              <a:t>「</a:t>
            </a:r>
            <a:r>
              <a:rPr lang="zh-TW" altLang="zh-TW" u="sng" dirty="0" smtClean="0"/>
              <a:t>倫理規範之違反者</a:t>
            </a:r>
            <a:r>
              <a:rPr lang="zh-TW" altLang="en-US" u="sng" dirty="0" smtClean="0"/>
              <a:t>」</a:t>
            </a:r>
            <a:r>
              <a:rPr lang="zh-TW" altLang="zh-TW" u="sng" dirty="0" smtClean="0"/>
              <a:t>，應以教育手段引導之，而不必使用處罰</a:t>
            </a:r>
            <a:endParaRPr lang="en-US" altLang="zh-TW" u="sng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90600" y="571480"/>
            <a:ext cx="8153400" cy="9906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管教之團隊與增能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endParaRPr lang="zh-TW" altLang="en-US" dirty="0"/>
          </a:p>
        </p:txBody>
      </p:sp>
      <p:sp>
        <p:nvSpPr>
          <p:cNvPr id="1536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zh-TW" altLang="zh-TW" u="sng" smtClean="0"/>
              <a:t>導正學生的偏差行為，不是個別老師的責任，而係家長、教師、學校等共同的責任</a:t>
            </a:r>
            <a:endParaRPr lang="en-US" altLang="zh-TW" u="sng" smtClean="0"/>
          </a:p>
          <a:p>
            <a:pPr eaLnBrk="1" hangingPunct="1"/>
            <a:r>
              <a:rPr lang="zh-TW" altLang="zh-TW" u="sng" smtClean="0"/>
              <a:t>面對學生的偏差行為，校園必需組成</a:t>
            </a:r>
            <a:r>
              <a:rPr lang="zh-TW" altLang="en-US" u="sng" smtClean="0"/>
              <a:t>「</a:t>
            </a:r>
            <a:r>
              <a:rPr lang="zh-TW" altLang="zh-TW" u="sng" smtClean="0"/>
              <a:t>團隊</a:t>
            </a:r>
            <a:r>
              <a:rPr lang="zh-TW" altLang="en-US" u="sng" smtClean="0"/>
              <a:t>」</a:t>
            </a:r>
            <a:r>
              <a:rPr lang="zh-TW" altLang="zh-TW" u="sng" smtClean="0"/>
              <a:t>才能有效因應</a:t>
            </a:r>
            <a:endParaRPr lang="en-US" altLang="zh-TW" u="sng" smtClean="0"/>
          </a:p>
          <a:p>
            <a:pPr eaLnBrk="1" hangingPunct="1"/>
            <a:r>
              <a:rPr lang="zh-TW" altLang="en-US" u="sng" smtClean="0"/>
              <a:t>團隊組成與訂定「輔導管教辦法」</a:t>
            </a:r>
            <a:endParaRPr lang="en-US" altLang="zh-TW" u="sng" smtClean="0"/>
          </a:p>
          <a:p>
            <a:pPr eaLnBrk="1" hangingPunct="1"/>
            <a:r>
              <a:rPr lang="zh-TW" altLang="zh-TW" u="sng" smtClean="0"/>
              <a:t>培養實務導向之輔導管教增能學習團隊</a:t>
            </a:r>
            <a:endParaRPr lang="en-US" altLang="zh-TW" u="sng" smtClean="0"/>
          </a:p>
          <a:p>
            <a:pPr eaLnBrk="1" hangingPunct="1"/>
            <a:r>
              <a:rPr lang="zh-TW" altLang="zh-TW" u="sng" smtClean="0"/>
              <a:t>針對特殊個案研討，尋找外部資源之協助</a:t>
            </a:r>
            <a:endParaRPr lang="zh-TW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標題 1"/>
          <p:cNvSpPr>
            <a:spLocks noGrp="1"/>
          </p:cNvSpPr>
          <p:nvPr>
            <p:ph type="title"/>
          </p:nvPr>
        </p:nvSpPr>
        <p:spPr>
          <a:xfrm>
            <a:off x="571472" y="500042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dirty="0" smtClean="0"/>
              <a:t>   結語</a:t>
            </a:r>
          </a:p>
        </p:txBody>
      </p:sp>
      <p:sp>
        <p:nvSpPr>
          <p:cNvPr id="17411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852988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zh-TW" altLang="en-US" dirty="0" smtClean="0"/>
              <a:t>教育的「有教無類」、「因材施教」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>                    ↓                        ↓</a:t>
            </a:r>
            <a:br>
              <a:rPr lang="en-US" altLang="zh-TW" dirty="0" smtClean="0"/>
            </a:br>
            <a:r>
              <a:rPr lang="zh-TW" altLang="en-US" dirty="0" smtClean="0"/>
              <a:t>人權的「平權保護」、「尊重差異」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>                     ↘                   ↙</a:t>
            </a:r>
            <a:br>
              <a:rPr lang="en-US" altLang="zh-TW" dirty="0" smtClean="0"/>
            </a:br>
            <a:r>
              <a:rPr lang="en-US" altLang="zh-TW" dirty="0" smtClean="0"/>
              <a:t>                       </a:t>
            </a:r>
            <a:r>
              <a:rPr lang="zh-TW" altLang="en-US" dirty="0" smtClean="0"/>
              <a:t>人權環境指標</a:t>
            </a:r>
            <a:r>
              <a:rPr lang="en-US" altLang="zh-TW" dirty="0" smtClean="0"/>
              <a:t> </a:t>
            </a:r>
            <a:br>
              <a:rPr lang="en-US" altLang="zh-TW" dirty="0" smtClean="0"/>
            </a:br>
            <a:r>
              <a:rPr lang="en-US" altLang="zh-TW" dirty="0" smtClean="0"/>
              <a:t>                                  ↓                    </a:t>
            </a:r>
            <a:br>
              <a:rPr lang="en-US" altLang="zh-TW" dirty="0" smtClean="0"/>
            </a:br>
            <a:r>
              <a:rPr lang="en-US" altLang="zh-TW" dirty="0" smtClean="0"/>
              <a:t>                      </a:t>
            </a:r>
            <a:r>
              <a:rPr lang="zh-TW" altLang="en-US" dirty="0" smtClean="0"/>
              <a:t>教師專業倫理守則</a:t>
            </a:r>
            <a:endParaRPr lang="en-US" altLang="zh-TW" dirty="0" smtClean="0"/>
          </a:p>
          <a:p>
            <a:pPr eaLnBrk="1" hangingPunct="1"/>
            <a:endParaRPr lang="en-US" altLang="zh-TW" dirty="0" smtClean="0"/>
          </a:p>
          <a:p>
            <a:pPr eaLnBrk="1" hangingPunct="1"/>
            <a:r>
              <a:rPr lang="zh-TW" altLang="en-US" dirty="0" smtClean="0"/>
              <a:t>教師專業＋倫理＝ 友善校園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教師倫理＝薛西弗斯（</a:t>
            </a:r>
            <a:r>
              <a:rPr lang="en-US" altLang="zh-TW" dirty="0" smtClean="0"/>
              <a:t>Sisyphus</a:t>
            </a:r>
            <a:r>
              <a:rPr lang="zh-TW" altLang="en-US" dirty="0" smtClean="0"/>
              <a:t>）的推石倫理</a:t>
            </a:r>
            <a:endParaRPr lang="en-US" altLang="zh-TW" dirty="0" smtClean="0"/>
          </a:p>
          <a:p>
            <a:pPr eaLnBrk="1" hangingPunct="1"/>
            <a:endParaRPr lang="en-US" altLang="zh-TW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夏至">
  <a:themeElements>
    <a:clrScheme name="夏至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夏至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夏至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夏至">
  <a:themeElements>
    <a:clrScheme name="夏至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夏至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夏至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274</Words>
  <Application>Microsoft Office PowerPoint</Application>
  <PresentationFormat>如螢幕大小 (4:3)</PresentationFormat>
  <Paragraphs>34</Paragraphs>
  <Slides>8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8</vt:i4>
      </vt:variant>
    </vt:vector>
  </HeadingPairs>
  <TitlesOfParts>
    <vt:vector size="10" baseType="lpstr">
      <vt:lpstr>夏至</vt:lpstr>
      <vt:lpstr>1_夏至</vt:lpstr>
      <vt:lpstr>從人權出發的正向管教</vt:lpstr>
      <vt:lpstr>上課之前~~~~</vt:lpstr>
      <vt:lpstr>蘇格拉底 (B.C.469-399)</vt:lpstr>
      <vt:lpstr>人權環境指標之十大面向</vt:lpstr>
      <vt:lpstr>想一想</vt:lpstr>
      <vt:lpstr> 處罰之「用」與「不用」 </vt:lpstr>
      <vt:lpstr> 管教之團隊與增能 </vt:lpstr>
      <vt:lpstr>   結語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從人權出發的正向管教</dc:title>
  <dc:creator>han</dc:creator>
  <cp:lastModifiedBy>han</cp:lastModifiedBy>
  <cp:revision>4</cp:revision>
  <dcterms:created xsi:type="dcterms:W3CDTF">2012-12-02T12:52:43Z</dcterms:created>
  <dcterms:modified xsi:type="dcterms:W3CDTF">2012-12-02T13:14:06Z</dcterms:modified>
</cp:coreProperties>
</file>